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Economica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Economic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italic.fntdata"/><Relationship Id="rId12" Type="http://schemas.openxmlformats.org/officeDocument/2006/relationships/slide" Target="slides/slide7.xml"/><Relationship Id="rId34" Type="http://schemas.openxmlformats.org/officeDocument/2006/relationships/font" Target="fonts/Economica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Economica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00b088745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00b088745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00b088745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00b088745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0b088745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0b088745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00b088745_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00b088745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00b088745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00b088745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00b088745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00b088745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00b088745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00b088745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7b50ad3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7b50ad3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00b088745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00b088745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7b50ad3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7b50ad3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00b08874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00b08874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00b088745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00b088745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00b08874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00b08874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00b08874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00b08874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00b08874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00b08874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00b08874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00b0887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00b088745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00b088745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00b088745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00b088745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00b08874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00b08874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00b08874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00b08874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00b0887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00b0887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00b08874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00b08874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00b0887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00b0887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00b0887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00b0887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00b08874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00b08874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00b088745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00b088745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uciml/breast-cancer-wisconsin-data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747975" y="1725550"/>
            <a:ext cx="61482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Cancer Classification Using Different Classification Models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377775"/>
            <a:ext cx="3423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Cancheng Ji, Jiexi Zhou, Sean Cancino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988750" y="674550"/>
            <a:ext cx="34638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Then we try to prune the tree:</a:t>
            </a:r>
            <a:endParaRPr/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15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950" y="875400"/>
            <a:ext cx="4386651" cy="4052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7550"/>
            <a:ext cx="4300151" cy="2882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1478175" y="2047325"/>
            <a:ext cx="374400" cy="366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1258600" y="1457900"/>
            <a:ext cx="294600" cy="27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rot="10800000">
            <a:off x="1478180" y="1678918"/>
            <a:ext cx="127200" cy="36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/>
          <p:nvPr/>
        </p:nvSpPr>
        <p:spPr>
          <a:xfrm>
            <a:off x="2094950" y="2708425"/>
            <a:ext cx="374400" cy="27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2"/>
          <p:cNvCxnSpPr/>
          <p:nvPr/>
        </p:nvCxnSpPr>
        <p:spPr>
          <a:xfrm>
            <a:off x="1792095" y="2377357"/>
            <a:ext cx="351900" cy="38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2"/>
          <p:cNvSpPr/>
          <p:nvPr/>
        </p:nvSpPr>
        <p:spPr>
          <a:xfrm>
            <a:off x="5997875" y="4094375"/>
            <a:ext cx="207000" cy="167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1044500" y="723000"/>
            <a:ext cx="46746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Then to build the optimal classification tree:</a:t>
            </a:r>
            <a:endParaRPr/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15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75" y="1212675"/>
            <a:ext cx="3604597" cy="3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00" y="1212673"/>
            <a:ext cx="5705074" cy="11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550" y="2967623"/>
            <a:ext cx="24669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254975" y="26606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cross-validation</a:t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254975" y="3891550"/>
            <a:ext cx="3817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Misclassification error rate=10/171=0.0585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1503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 with PC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403" y="868775"/>
            <a:ext cx="4096150" cy="38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b="6050" l="0" r="0" t="0"/>
          <a:stretch/>
        </p:blipFill>
        <p:spPr>
          <a:xfrm>
            <a:off x="352625" y="1046700"/>
            <a:ext cx="6081625" cy="11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352625" y="24057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tree has 3 variables and 10 terminal nodes. In training set, its misclassification error rate is 0.0402.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75" y="1155150"/>
            <a:ext cx="3862950" cy="34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988750" y="674550"/>
            <a:ext cx="34638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</a:t>
            </a:r>
            <a:r>
              <a:rPr lang="en"/>
              <a:t>prune the tree:</a:t>
            </a:r>
            <a:endParaRPr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15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 </a:t>
            </a:r>
            <a:r>
              <a:rPr lang="en"/>
              <a:t>with PC</a:t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6053625" y="4054550"/>
            <a:ext cx="207000" cy="167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22" y="1201997"/>
            <a:ext cx="4306406" cy="31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/>
          <p:nvPr/>
        </p:nvSpPr>
        <p:spPr>
          <a:xfrm>
            <a:off x="1275575" y="1419150"/>
            <a:ext cx="285600" cy="29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1467775" y="2097250"/>
            <a:ext cx="285600" cy="29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1753375" y="2783325"/>
            <a:ext cx="285600" cy="29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1044500" y="723000"/>
            <a:ext cx="46746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optimal classification tree:</a:t>
            </a:r>
            <a:endParaRPr/>
          </a:p>
        </p:txBody>
      </p:sp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15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 with PC</a:t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254975" y="26606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cross-validation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254975" y="3891550"/>
            <a:ext cx="3817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Misclassification error rate=10/171=0.0585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775" y="847450"/>
            <a:ext cx="4137151" cy="40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1" y="1111601"/>
            <a:ext cx="6008701" cy="15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38" y="3049238"/>
            <a:ext cx="296227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279825" y="1184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825" y="843550"/>
            <a:ext cx="5021174" cy="41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" y="1792975"/>
            <a:ext cx="3665626" cy="319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573600" y="8435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the importance of variables: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279825" y="1184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550"/>
            <a:ext cx="4546086" cy="41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236" y="3575513"/>
            <a:ext cx="24860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1035575" y="5817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oob error versus number of trees</a:t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5129675" y="4608300"/>
            <a:ext cx="3817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Misclassification error rate=5/171=0.0292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900" y="883496"/>
            <a:ext cx="9143998" cy="192905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5002225" y="5817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model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4986300" y="29314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30 trees and 9 variables tried at each split.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for the test group,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690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 Vector Machine with 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5" y="1170125"/>
            <a:ext cx="52162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283" y="1170125"/>
            <a:ext cx="233339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>
            <a:off x="6372225" y="1521625"/>
            <a:ext cx="1744500" cy="64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5989900" y="422450"/>
            <a:ext cx="1744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linear kernel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80650" y="747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 Vector Machine with 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5225"/>
            <a:ext cx="8714649" cy="330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5675100" y="5059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kernel best model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163" y="2278850"/>
            <a:ext cx="1552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4922575" y="38952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4863175" y="3660425"/>
            <a:ext cx="3817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Misclassification error rate=5/171=0.0292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43575" y="45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with PC</a:t>
            </a: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5989900" y="422450"/>
            <a:ext cx="1744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radial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kernel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25" y="908275"/>
            <a:ext cx="4180749" cy="396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574" y="908275"/>
            <a:ext cx="2332600" cy="38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>
            <a:off x="5814675" y="1298600"/>
            <a:ext cx="1744500" cy="58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A1A1A"/>
                </a:solidFill>
              </a:rPr>
              <a:t>Data Description</a:t>
            </a:r>
            <a:endParaRPr sz="58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Data Source:</a:t>
            </a:r>
            <a:r>
              <a:rPr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https://www.kaggle.com/uciml/breast-cancer-wisconsin-data</a:t>
            </a:r>
            <a:r>
              <a:rPr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and also https://archive.ics.uci.edu/ml/datasets/Breast+Cancer+Wisconsin+%28Diagnostic%29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Description:</a:t>
            </a:r>
            <a:r>
              <a:rPr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To predict whether the breast mass is malignant: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Attribute: Diagnosis (M=Malignant B=Benign)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Features: The </a:t>
            </a:r>
            <a:r>
              <a:rPr lang="en" u="sng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mean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u="sng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standard error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u="sng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"worst" or largest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of the </a:t>
            </a:r>
            <a:r>
              <a:rPr b="1"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10 features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: radius, texture, perimeter, area, smoothness, compactness, concavity, concave points, symmetry, fractal dimension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 there are 30 features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43575" y="45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with PC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5989900" y="422450"/>
            <a:ext cx="223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radial kernel best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75" y="957650"/>
            <a:ext cx="8839201" cy="332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88" y="2145838"/>
            <a:ext cx="16478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4863175" y="3660425"/>
            <a:ext cx="3817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Misclassification error rate=3/171=0.0175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4572000" y="1197475"/>
            <a:ext cx="41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Neural Network Misclassification Error Rate: 1.169</a:t>
            </a:r>
            <a:endParaRPr sz="1300"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75" y="1197475"/>
            <a:ext cx="4105859" cy="13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248" y="1597300"/>
            <a:ext cx="3896450" cy="28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400" y="2622000"/>
            <a:ext cx="303944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11700" y="1712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</a:t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5183675" y="894075"/>
            <a:ext cx="3552600" cy="13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GMM misclassification error rate: 11.7</a:t>
            </a:r>
            <a:endParaRPr sz="15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99868"/>
            <a:ext cx="4260300" cy="146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456" y="2632022"/>
            <a:ext cx="3160870" cy="22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4100" y="1649498"/>
            <a:ext cx="3793700" cy="27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311700" y="205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</a:t>
            </a:r>
            <a:endParaRPr/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311700" y="3849875"/>
            <a:ext cx="81870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Chose two components because AIC and BIC remain relatively the same after two components.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Higher misclassification error rate than other models because pdfs for two gaussians overlap.</a:t>
            </a:r>
            <a:endParaRPr sz="1300"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50" y="960450"/>
            <a:ext cx="4165025" cy="274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11388"/>
            <a:ext cx="43053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Error Rate Comparison</a:t>
            </a:r>
            <a:endParaRPr/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4626525" y="1152475"/>
            <a:ext cx="42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 has the highest misclassification error rate -&gt; 17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Neural Network has the lowest misclassification error rate -&gt; 1.169</a:t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5" y="1313438"/>
            <a:ext cx="4592300" cy="32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213801"/>
            <a:ext cx="4205700" cy="317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300" y="1264150"/>
            <a:ext cx="3200464" cy="33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>
            <p:ph type="title"/>
          </p:nvPr>
        </p:nvSpPr>
        <p:spPr>
          <a:xfrm>
            <a:off x="115900" y="2009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Analysis</a:t>
            </a:r>
            <a:endParaRPr/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1295425" y="822738"/>
            <a:ext cx="24684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Cancer data</a:t>
            </a:r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25" y="1264153"/>
            <a:ext cx="3577523" cy="30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5241800" y="582425"/>
            <a:ext cx="24684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Hierarchical Method</a:t>
            </a: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 rotWithShape="1">
          <a:blip r:embed="rId5">
            <a:alphaModFix/>
          </a:blip>
          <a:srcRect b="0" l="0" r="41048" t="32935"/>
          <a:stretch/>
        </p:blipFill>
        <p:spPr>
          <a:xfrm>
            <a:off x="6933663" y="2938575"/>
            <a:ext cx="2031175" cy="7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 txBox="1"/>
          <p:nvPr/>
        </p:nvSpPr>
        <p:spPr>
          <a:xfrm>
            <a:off x="6961650" y="1466725"/>
            <a:ext cx="2118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optimal number of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clusters is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6961650" y="2150875"/>
            <a:ext cx="1975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Compare with the original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6810300" y="3798125"/>
            <a:ext cx="2196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size of the 2 clusters are 543 and 26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3" name="Google Shape;293;p37"/>
          <p:cNvCxnSpPr/>
          <p:nvPr/>
        </p:nvCxnSpPr>
        <p:spPr>
          <a:xfrm>
            <a:off x="7924675" y="4273713"/>
            <a:ext cx="924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7"/>
          <p:cNvSpPr/>
          <p:nvPr/>
        </p:nvSpPr>
        <p:spPr>
          <a:xfrm>
            <a:off x="4532300" y="4063350"/>
            <a:ext cx="4253375" cy="863450"/>
          </a:xfrm>
          <a:custGeom>
            <a:rect b="b" l="l" r="r" t="t"/>
            <a:pathLst>
              <a:path extrusionOk="0" h="34538" w="170135">
                <a:moveTo>
                  <a:pt x="170135" y="10514"/>
                </a:moveTo>
                <a:cubicBezTo>
                  <a:pt x="150700" y="14497"/>
                  <a:pt x="81881" y="36162"/>
                  <a:pt x="53525" y="34410"/>
                </a:cubicBezTo>
                <a:cubicBezTo>
                  <a:pt x="25169" y="32658"/>
                  <a:pt x="8921" y="5735"/>
                  <a:pt x="0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Google Shape;295;p37"/>
          <p:cNvSpPr/>
          <p:nvPr/>
        </p:nvSpPr>
        <p:spPr>
          <a:xfrm>
            <a:off x="5782800" y="4054550"/>
            <a:ext cx="2238225" cy="438325"/>
          </a:xfrm>
          <a:custGeom>
            <a:rect b="b" l="l" r="r" t="t"/>
            <a:pathLst>
              <a:path extrusionOk="0" h="17533" w="89529">
                <a:moveTo>
                  <a:pt x="89529" y="11151"/>
                </a:moveTo>
                <a:cubicBezTo>
                  <a:pt x="81245" y="12160"/>
                  <a:pt x="54748" y="19064"/>
                  <a:pt x="39826" y="17205"/>
                </a:cubicBezTo>
                <a:cubicBezTo>
                  <a:pt x="24905" y="15347"/>
                  <a:pt x="6638" y="2868"/>
                  <a:pt x="0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115900" y="2009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Analysis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3211400" y="696750"/>
            <a:ext cx="24684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K-Means Method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998" y="1099750"/>
            <a:ext cx="3570626" cy="370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 rotWithShape="1">
          <a:blip r:embed="rId4">
            <a:alphaModFix/>
          </a:blip>
          <a:srcRect b="0" l="0" r="40065" t="38114"/>
          <a:stretch/>
        </p:blipFill>
        <p:spPr>
          <a:xfrm>
            <a:off x="829140" y="3832124"/>
            <a:ext cx="2378780" cy="809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2" y="2322754"/>
            <a:ext cx="3772988" cy="59394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/>
        </p:nvSpPr>
        <p:spPr>
          <a:xfrm>
            <a:off x="685802" y="2969356"/>
            <a:ext cx="25122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SS_total=</a:t>
            </a:r>
            <a:r>
              <a:rPr lang="en">
                <a:solidFill>
                  <a:schemeClr val="dk1"/>
                </a:solidFill>
              </a:rPr>
              <a:t>8,039.543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685802" y="3288149"/>
            <a:ext cx="56739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Compare with the original data: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7" name="Google Shape;307;p38"/>
          <p:cNvCxnSpPr/>
          <p:nvPr/>
        </p:nvCxnSpPr>
        <p:spPr>
          <a:xfrm>
            <a:off x="4173134" y="1484375"/>
            <a:ext cx="660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8" name="Google Shape;30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344552"/>
            <a:ext cx="4196573" cy="92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3293000" y="1788200"/>
            <a:ext cx="2859000" cy="12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Cambria"/>
                <a:ea typeface="Cambria"/>
                <a:cs typeface="Cambria"/>
                <a:sym typeface="Cambria"/>
              </a:rPr>
              <a:t>Q&amp;A</a:t>
            </a:r>
            <a:endParaRPr sz="80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Test Split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70% training, 30% test, random seed = 202012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Training set contained 398 observations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Test set contained 171 observations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PCA like in midterm to choose optimal principal components. Decided to use the first 4 components.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150" y="2669675"/>
            <a:ext cx="2631975" cy="2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50" y="1876897"/>
            <a:ext cx="366077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850" y="1601275"/>
            <a:ext cx="3307900" cy="34066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2230325" y="4420000"/>
            <a:ext cx="167400" cy="19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Algorithms Used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LDA/QDA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Tree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Vector Machines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layers, 10 nodes per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Clustering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GMM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Hierarchical Clustering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 Means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742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977900" y="1162500"/>
            <a:ext cx="37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LDA misclassification error rate: 5.263</a:t>
            </a:r>
            <a:endParaRPr sz="15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3" y="846950"/>
            <a:ext cx="46767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425" y="1679175"/>
            <a:ext cx="3713728" cy="27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675" y="2475200"/>
            <a:ext cx="3221807" cy="25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550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QDA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882300" y="1106550"/>
            <a:ext cx="414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QDA Misclassification Error Rate: 2.92397</a:t>
            </a:r>
            <a:endParaRPr sz="14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38" y="1106550"/>
            <a:ext cx="44862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10" y="2774800"/>
            <a:ext cx="2961350" cy="22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325" y="1652648"/>
            <a:ext cx="3592975" cy="26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with PCA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65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775" y="1893755"/>
            <a:ext cx="3009719" cy="300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204675" y="2623475"/>
            <a:ext cx="1288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Test result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736500" y="2987075"/>
            <a:ext cx="414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M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1736500" y="3313800"/>
            <a:ext cx="334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B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37325" y="3956825"/>
            <a:ext cx="3817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Misclassification error rate=5/171=0.0292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100" y="2571755"/>
            <a:ext cx="1743075" cy="119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0"/>
          <p:cNvCxnSpPr/>
          <p:nvPr/>
        </p:nvCxnSpPr>
        <p:spPr>
          <a:xfrm>
            <a:off x="2947688" y="1760575"/>
            <a:ext cx="453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1503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650" y="876450"/>
            <a:ext cx="4597678" cy="411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0" y="1234875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generated a classification tree first. 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00" y="1770078"/>
            <a:ext cx="5679249" cy="14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207200" y="3481050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tree has 7 variables and 10 terminal nodes. In training set, its misclassification error rate is 0.01508.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